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6" r:id="rId1"/>
  </p:sldMasterIdLst>
  <p:notesMasterIdLst>
    <p:notesMasterId r:id="rId17"/>
  </p:notesMasterIdLst>
  <p:sldIdLst>
    <p:sldId id="256" r:id="rId2"/>
    <p:sldId id="257" r:id="rId3"/>
    <p:sldId id="261" r:id="rId4"/>
    <p:sldId id="258" r:id="rId5"/>
    <p:sldId id="305" r:id="rId6"/>
    <p:sldId id="306" r:id="rId7"/>
    <p:sldId id="307" r:id="rId8"/>
    <p:sldId id="263" r:id="rId9"/>
    <p:sldId id="265" r:id="rId10"/>
    <p:sldId id="309" r:id="rId11"/>
    <p:sldId id="312" r:id="rId12"/>
    <p:sldId id="314" r:id="rId13"/>
    <p:sldId id="311" r:id="rId14"/>
    <p:sldId id="313" r:id="rId15"/>
    <p:sldId id="283" r:id="rId16"/>
  </p:sldIdLst>
  <p:sldSz cx="9144000" cy="5143500" type="screen16x9"/>
  <p:notesSz cx="6858000" cy="9144000"/>
  <p:embeddedFontLst>
    <p:embeddedFont>
      <p:font typeface="Arvo" panose="02000000000000000000" pitchFamily="2" charset="77"/>
      <p:regular r:id="rId18"/>
      <p:bold r:id="rId19"/>
      <p:italic r:id="rId20"/>
      <p:boldItalic r:id="rId21"/>
    </p:embeddedFont>
    <p:embeddedFont>
      <p:font typeface="Ubuntu" panose="020B0504030602030204" pitchFamily="34" charset="0"/>
      <p:regular r:id="rId22"/>
      <p:bold r:id="rId23"/>
      <p:italic r:id="rId24"/>
      <p:boldItalic r:id="rId25"/>
    </p:embeddedFont>
    <p:embeddedFont>
      <p:font typeface="Ubuntu Light" panose="020B0304030602030204" pitchFamily="34" charset="0"/>
      <p:regular r:id="rId26"/>
      <p:bold r:id="rId27"/>
      <p:italic r:id="rId28"/>
      <p:boldItalic r:id="rId29"/>
    </p:embeddedFont>
    <p:embeddedFont>
      <p:font typeface="Ubuntu Medium" panose="020B0604030602030204" pitchFamily="34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C132026-29B4-4EAC-9494-84C606D6B3D7}">
  <a:tblStyle styleId="{DC132026-29B4-4EAC-9494-84C606D6B3D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A6F1D111-DF81-4919-B196-2355C11C0685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 snapToGrid="0">
      <p:cViewPr varScale="1">
        <p:scale>
          <a:sx n="161" d="100"/>
          <a:sy n="161" d="100"/>
        </p:scale>
        <p:origin x="784" y="200"/>
      </p:cViewPr>
      <p:guideLst>
        <p:guide orient="horz"/>
        <p:guide orient="horz" pos="3053"/>
        <p:guide orient="horz" pos="28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21" Type="http://schemas.openxmlformats.org/officeDocument/2006/relationships/font" Target="fonts/font4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hdphoto2.wdp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15.tiff>
</file>

<file path=ppt/media/image2.png>
</file>

<file path=ppt/media/image3.png>
</file>

<file path=ppt/media/image4.jp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42eb61d9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42eb61d9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442eb61d9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442eb61d9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21743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442eb61d9d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442eb61d9d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462509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442eb61d9d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442eb61d9d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77677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442eb61d9d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442eb61d9d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2807234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442eb61d9d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442eb61d9d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13359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442eb61d9d_0_5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" name="Google Shape;839;g442eb61d9d_0_5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442eb61d9d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442eb61d9d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442eb61d9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442eb61d9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442eb61d9d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442eb61d9d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442eb61d9d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442eb61d9d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86649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442eb61d9d_0_6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442eb61d9d_0_6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32641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442eb61d9d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442eb61d9d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581970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442eb61d9d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442eb61d9d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442eb61d9d_0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442eb61d9d_0_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jp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slide" type="title">
  <p:cSld name="TITLE"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38100" cap="flat" cmpd="sng">
            <a:solidFill>
              <a:srgbClr val="53535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719" t="13950" r="23718" b="14494"/>
          <a:stretch/>
        </p:blipFill>
        <p:spPr>
          <a:xfrm>
            <a:off x="7070262" y="3802365"/>
            <a:ext cx="698188" cy="9504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 with cyan frame">
  <p:cSld name="CUSTOM_1_1_1">
    <p:bg>
      <p:bgPr>
        <a:solidFill>
          <a:schemeClr val="lt1"/>
        </a:solidFill>
        <a:effectLst/>
      </p:bgPr>
    </p:bg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4609950" y="-11150"/>
            <a:ext cx="4545300" cy="521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2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rgbClr val="D9D9D9"/>
                </a:solidFill>
              </a:defRPr>
            </a:lvl1pPr>
            <a:lvl2pPr lvl="1" rtl="0">
              <a:buNone/>
              <a:defRPr>
                <a:solidFill>
                  <a:srgbClr val="D9D9D9"/>
                </a:solidFill>
              </a:defRPr>
            </a:lvl2pPr>
            <a:lvl3pPr lvl="2" rtl="0">
              <a:buNone/>
              <a:defRPr>
                <a:solidFill>
                  <a:srgbClr val="D9D9D9"/>
                </a:solidFill>
              </a:defRPr>
            </a:lvl3pPr>
            <a:lvl4pPr lvl="3" rtl="0">
              <a:buNone/>
              <a:defRPr>
                <a:solidFill>
                  <a:srgbClr val="D9D9D9"/>
                </a:solidFill>
              </a:defRPr>
            </a:lvl4pPr>
            <a:lvl5pPr lvl="4" rtl="0">
              <a:buNone/>
              <a:defRPr>
                <a:solidFill>
                  <a:srgbClr val="D9D9D9"/>
                </a:solidFill>
              </a:defRPr>
            </a:lvl5pPr>
            <a:lvl6pPr lvl="5" rtl="0">
              <a:buNone/>
              <a:defRPr>
                <a:solidFill>
                  <a:srgbClr val="D9D9D9"/>
                </a:solidFill>
              </a:defRPr>
            </a:lvl6pPr>
            <a:lvl7pPr lvl="6" rtl="0">
              <a:buNone/>
              <a:defRPr>
                <a:solidFill>
                  <a:srgbClr val="D9D9D9"/>
                </a:solidFill>
              </a:defRPr>
            </a:lvl7pPr>
            <a:lvl8pPr lvl="7" rtl="0">
              <a:buNone/>
              <a:defRPr>
                <a:solidFill>
                  <a:srgbClr val="D9D9D9"/>
                </a:solidFill>
              </a:defRPr>
            </a:lvl8pPr>
            <a:lvl9pPr lvl="8" rtl="0">
              <a:buNone/>
              <a:defRPr>
                <a:solidFill>
                  <a:srgbClr val="D9D9D9"/>
                </a:solidFill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B7B7B7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B7B7B7"/>
              </a:solidFill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48" name="Google Shape;148;p21"/>
          <p:cNvSpPr txBox="1">
            <a:spLocks noGrp="1"/>
          </p:cNvSpPr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49" name="Google Shape;149;p21"/>
          <p:cNvSpPr txBox="1">
            <a:spLocks noGrp="1"/>
          </p:cNvSpPr>
          <p:nvPr>
            <p:ph type="subTitle" idx="1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150" name="Google Shape;150;p21"/>
          <p:cNvCxnSpPr/>
          <p:nvPr/>
        </p:nvCxnSpPr>
        <p:spPr>
          <a:xfrm>
            <a:off x="737850" y="15974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" name="Google Shape;151;p21"/>
          <p:cNvSpPr txBox="1">
            <a:spLocks noGrp="1"/>
          </p:cNvSpPr>
          <p:nvPr>
            <p:ph type="subTitle" idx="2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882" r="23487"/>
          <a:stretch/>
        </p:blipFill>
        <p:spPr>
          <a:xfrm>
            <a:off x="-1105614" y="4756775"/>
            <a:ext cx="5361132" cy="31908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02" t="14187" r="23990" b="14614"/>
          <a:stretch/>
        </p:blipFill>
        <p:spPr>
          <a:xfrm>
            <a:off x="4269030" y="4716162"/>
            <a:ext cx="283028" cy="3867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yan with title and text ">
  <p:cSld name="CUSTOM_2"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23"/>
          <p:cNvSpPr txBox="1">
            <a:spLocks noGrp="1"/>
          </p:cNvSpPr>
          <p:nvPr>
            <p:ph type="title"/>
          </p:nvPr>
        </p:nvSpPr>
        <p:spPr>
          <a:xfrm>
            <a:off x="4696275" y="172545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58" name="Google Shape;158;p23"/>
          <p:cNvSpPr txBox="1">
            <a:spLocks noGrp="1"/>
          </p:cNvSpPr>
          <p:nvPr>
            <p:ph type="subTitle" idx="1"/>
          </p:nvPr>
        </p:nvSpPr>
        <p:spPr>
          <a:xfrm>
            <a:off x="4696275" y="2839950"/>
            <a:ext cx="2770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9" name="Google Shape;159;p23"/>
          <p:cNvSpPr txBox="1">
            <a:spLocks noGrp="1"/>
          </p:cNvSpPr>
          <p:nvPr>
            <p:ph type="sldNum" idx="12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882"/>
          <a:stretch/>
        </p:blipFill>
        <p:spPr>
          <a:xfrm>
            <a:off x="-9009" y="4756775"/>
            <a:ext cx="7508890" cy="31908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02" t="14187" r="23990" b="14614"/>
          <a:stretch/>
        </p:blipFill>
        <p:spPr>
          <a:xfrm>
            <a:off x="7508889" y="4716162"/>
            <a:ext cx="283028" cy="3867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Content" type="secHead">
  <p:cSld name="SECTION_HEADER">
    <p:bg>
      <p:bgPr>
        <a:solidFill>
          <a:schemeClr val="lt1"/>
        </a:solidFill>
        <a:effectLst/>
      </p:bgPr>
    </p:bg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4572000" y="429350"/>
            <a:ext cx="2772000" cy="635700"/>
          </a:xfrm>
          <a:prstGeom prst="rect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4343"/>
              </a:solidFill>
            </a:endParaRPr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3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 idx="4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5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title" idx="6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0" y="0"/>
            <a:ext cx="28557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3582225" y="1426175"/>
            <a:ext cx="838800" cy="81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582225" y="2553400"/>
            <a:ext cx="838800" cy="81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3582225" y="3680625"/>
            <a:ext cx="838800" cy="819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 idx="7" hasCustomPrompt="1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idx="8" hasCustomPrompt="1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9" hasCustomPrompt="1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pic>
        <p:nvPicPr>
          <p:cNvPr id="29" name="Picture 2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5172" y="4500525"/>
            <a:ext cx="695930" cy="69593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SECTION_HEADER_1">
    <p:bg>
      <p:bgPr>
        <a:solidFill>
          <a:schemeClr val="lt1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ubTitle" idx="1"/>
          </p:nvPr>
        </p:nvSpPr>
        <p:spPr>
          <a:xfrm>
            <a:off x="614775" y="2564775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44" name="Google Shape;44;p6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ubtitle">
  <p:cSld name="TITLE_AND_BODY_1">
    <p:bg>
      <p:bgPr>
        <a:solidFill>
          <a:schemeClr val="lt1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4598900" y="773100"/>
            <a:ext cx="3888000" cy="12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0" y="0"/>
            <a:ext cx="4259700" cy="5143500"/>
          </a:xfrm>
          <a:prstGeom prst="snip2DiagRect">
            <a:avLst>
              <a:gd name="adj1" fmla="val 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subTitle" idx="1"/>
          </p:nvPr>
        </p:nvSpPr>
        <p:spPr>
          <a:xfrm>
            <a:off x="4598900" y="2968204"/>
            <a:ext cx="29208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cxnSp>
        <p:nvCxnSpPr>
          <p:cNvPr id="66" name="Google Shape;66;p10"/>
          <p:cNvCxnSpPr/>
          <p:nvPr/>
        </p:nvCxnSpPr>
        <p:spPr>
          <a:xfrm>
            <a:off x="4778200" y="278062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5172" y="4500525"/>
            <a:ext cx="695930" cy="69593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2 columns slide" type="twoColTx">
  <p:cSld name="TITLE_AND_TWO_COLUMNS">
    <p:bg>
      <p:bgPr>
        <a:solidFill>
          <a:schemeClr val="lt1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9" name="Google Shape;69;p11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0" name="Google Shape;70;p1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subTitle" idx="1"/>
          </p:nvPr>
        </p:nvSpPr>
        <p:spPr>
          <a:xfrm>
            <a:off x="1113229" y="2177000"/>
            <a:ext cx="310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ctrTitle" idx="2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subTitle" idx="3"/>
          </p:nvPr>
        </p:nvSpPr>
        <p:spPr>
          <a:xfrm>
            <a:off x="4818379" y="2177000"/>
            <a:ext cx="31014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title" idx="4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882"/>
          <a:stretch/>
        </p:blipFill>
        <p:spPr>
          <a:xfrm>
            <a:off x="-9009" y="4756775"/>
            <a:ext cx="7508890" cy="31908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02" t="14187" r="23990" b="14614"/>
          <a:stretch/>
        </p:blipFill>
        <p:spPr>
          <a:xfrm>
            <a:off x="7508889" y="4716162"/>
            <a:ext cx="283028" cy="3867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3 columns slide">
  <p:cSld name="TITLE_AND_TWO_COLUMNS_1">
    <p:bg>
      <p:bgPr>
        <a:solidFill>
          <a:schemeClr val="lt1"/>
        </a:solidFill>
        <a:effectLst/>
      </p:bgPr>
    </p:bg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3"/>
          <p:cNvSpPr txBox="1">
            <a:spLocks noGrp="1"/>
          </p:cNvSpPr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ctrTitle" idx="2"/>
          </p:nvPr>
        </p:nvSpPr>
        <p:spPr>
          <a:xfrm>
            <a:off x="11053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11053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ctrTitle" idx="3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4"/>
          </p:nvPr>
        </p:nvSpPr>
        <p:spPr>
          <a:xfrm>
            <a:off x="35152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ctrTitle" idx="5"/>
          </p:nvPr>
        </p:nvSpPr>
        <p:spPr>
          <a:xfrm>
            <a:off x="59251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None/>
              <a:defRPr sz="1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6"/>
          </p:nvPr>
        </p:nvSpPr>
        <p:spPr>
          <a:xfrm>
            <a:off x="5925154" y="2667875"/>
            <a:ext cx="2113500" cy="11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cxnSp>
        <p:nvCxnSpPr>
          <p:cNvPr id="95" name="Google Shape;95;p13"/>
          <p:cNvCxnSpPr/>
          <p:nvPr/>
        </p:nvCxnSpPr>
        <p:spPr>
          <a:xfrm>
            <a:off x="3406450" y="1926825"/>
            <a:ext cx="0" cy="19413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6" name="Google Shape;96;p13"/>
          <p:cNvCxnSpPr/>
          <p:nvPr/>
        </p:nvCxnSpPr>
        <p:spPr>
          <a:xfrm>
            <a:off x="5737375" y="1926825"/>
            <a:ext cx="0" cy="19413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" name="Picture 12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2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7882"/>
          <a:stretch/>
        </p:blipFill>
        <p:spPr>
          <a:xfrm>
            <a:off x="-9009" y="4756775"/>
            <a:ext cx="7508890" cy="319088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02" t="14187" r="23990" b="14614"/>
          <a:stretch/>
        </p:blipFill>
        <p:spPr>
          <a:xfrm>
            <a:off x="7508889" y="4716162"/>
            <a:ext cx="283028" cy="38672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 &amp; some text slide 2">
  <p:cSld name="BIG_NUMBER_2">
    <p:bg>
      <p:bgPr>
        <a:solidFill>
          <a:schemeClr val="lt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6"/>
          <p:cNvSpPr txBox="1">
            <a:spLocks noGrp="1"/>
          </p:cNvSpPr>
          <p:nvPr>
            <p:ph type="title" hasCustomPrompt="1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 b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D9D9D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6" name="Google Shape;126;p16"/>
          <p:cNvSpPr txBox="1">
            <a:spLocks noGrp="1"/>
          </p:cNvSpPr>
          <p:nvPr>
            <p:ph type="subTitle" idx="1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bg>
      <p:bgPr>
        <a:solidFill>
          <a:schemeClr val="lt1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White frame">
  <p:cSld name="BLANK_1_1">
    <p:bg>
      <p:bgPr>
        <a:solidFill>
          <a:schemeClr val="lt1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sz="2400" b="1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marL="914400" lvl="1" indent="-3175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marL="1371600" lvl="2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marL="1828800" lvl="3" indent="-3111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marL="2286000" lvl="4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marL="2743200" lvl="5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marL="3200400" lvl="6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marL="3657600" lvl="7" indent="-29845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marL="4114800" lvl="8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6" r:id="rId4"/>
    <p:sldLayoutId id="2147483657" r:id="rId5"/>
    <p:sldLayoutId id="2147483659" r:id="rId6"/>
    <p:sldLayoutId id="2147483662" r:id="rId7"/>
    <p:sldLayoutId id="2147483664" r:id="rId8"/>
    <p:sldLayoutId id="2147483665" r:id="rId9"/>
    <p:sldLayoutId id="2147483667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2"/>
          <p:cNvSpPr txBox="1">
            <a:spLocks noGrp="1"/>
          </p:cNvSpPr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CONTAINERS &amp; DOCKER</a:t>
            </a:r>
            <a:endParaRPr i="1" dirty="0"/>
          </a:p>
        </p:txBody>
      </p:sp>
      <p:sp>
        <p:nvSpPr>
          <p:cNvPr id="194" name="Google Shape;194;p32"/>
          <p:cNvSpPr txBox="1"/>
          <p:nvPr/>
        </p:nvSpPr>
        <p:spPr>
          <a:xfrm>
            <a:off x="1610650" y="1220000"/>
            <a:ext cx="4004400" cy="65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dk1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7"/>
          <p:cNvSpPr txBox="1">
            <a:spLocks noGrp="1"/>
          </p:cNvSpPr>
          <p:nvPr>
            <p:ph type="title"/>
          </p:nvPr>
        </p:nvSpPr>
        <p:spPr>
          <a:xfrm>
            <a:off x="4598900" y="1491800"/>
            <a:ext cx="3593700" cy="12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dirty="0"/>
              <a:t>Docker</a:t>
            </a:r>
            <a:endParaRPr dirty="0"/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02E6DF57-28F0-8D49-B444-35E3AE6D97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026" y="1398859"/>
            <a:ext cx="3898623" cy="2599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0391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0"/>
          <p:cNvSpPr txBox="1">
            <a:spLocks noGrp="1"/>
          </p:cNvSpPr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b="1" dirty="0"/>
              <a:t>DockerFile</a:t>
            </a:r>
            <a:endParaRPr b="1" dirty="0"/>
          </a:p>
        </p:txBody>
      </p:sp>
      <p:sp>
        <p:nvSpPr>
          <p:cNvPr id="262" name="Google Shape;262;p4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B7B7B7"/>
                </a:solidFill>
              </a:rPr>
              <a:t>11</a:t>
            </a:fld>
            <a:endParaRPr>
              <a:solidFill>
                <a:srgbClr val="B7B7B7"/>
              </a:solidFill>
            </a:endParaRPr>
          </a:p>
        </p:txBody>
      </p:sp>
      <p:pic>
        <p:nvPicPr>
          <p:cNvPr id="2050" name="Picture 2" descr="Dockerfile for .Net Core 3.0 Preview">
            <a:extLst>
              <a:ext uri="{FF2B5EF4-FFF2-40B4-BE49-F238E27FC236}">
                <a16:creationId xmlns:a16="http://schemas.microsoft.com/office/drawing/2014/main" id="{5C7D4DA2-0CE1-F848-A866-0FB9441CC5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3889" y="636104"/>
            <a:ext cx="5625755" cy="3871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323267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0"/>
          <p:cNvSpPr txBox="1">
            <a:spLocks noGrp="1"/>
          </p:cNvSpPr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b="1" dirty="0"/>
              <a:t>Docker Image</a:t>
            </a:r>
            <a:endParaRPr b="1" dirty="0"/>
          </a:p>
        </p:txBody>
      </p:sp>
      <p:sp>
        <p:nvSpPr>
          <p:cNvPr id="262" name="Google Shape;262;p4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B7B7B7"/>
                </a:solidFill>
              </a:rPr>
              <a:t>12</a:t>
            </a:fld>
            <a:endParaRPr>
              <a:solidFill>
                <a:srgbClr val="B7B7B7"/>
              </a:solidFill>
            </a:endParaRPr>
          </a:p>
        </p:txBody>
      </p:sp>
      <p:pic>
        <p:nvPicPr>
          <p:cNvPr id="16386" name="Picture 2">
            <a:extLst>
              <a:ext uri="{FF2B5EF4-FFF2-40B4-BE49-F238E27FC236}">
                <a16:creationId xmlns:a16="http://schemas.microsoft.com/office/drawing/2014/main" id="{B46EF1AF-1B78-924E-9ED2-53953C2BA9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0528" y="1857597"/>
            <a:ext cx="8412480" cy="28056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85254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0"/>
          <p:cNvSpPr txBox="1">
            <a:spLocks noGrp="1"/>
          </p:cNvSpPr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b="1" dirty="0"/>
              <a:t>Docker Engine</a:t>
            </a:r>
            <a:endParaRPr b="1" dirty="0"/>
          </a:p>
        </p:txBody>
      </p:sp>
      <p:sp>
        <p:nvSpPr>
          <p:cNvPr id="262" name="Google Shape;262;p4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B7B7B7"/>
                </a:solidFill>
              </a:rPr>
              <a:t>13</a:t>
            </a:fld>
            <a:endParaRPr>
              <a:solidFill>
                <a:srgbClr val="B7B7B7"/>
              </a:solidFill>
            </a:endParaRPr>
          </a:p>
        </p:txBody>
      </p:sp>
      <p:sp>
        <p:nvSpPr>
          <p:cNvPr id="263" name="Google Shape;263;p40"/>
          <p:cNvSpPr txBox="1">
            <a:spLocks noGrp="1"/>
          </p:cNvSpPr>
          <p:nvPr>
            <p:ph type="subTitle" idx="1"/>
          </p:nvPr>
        </p:nvSpPr>
        <p:spPr>
          <a:xfrm>
            <a:off x="626079" y="1875626"/>
            <a:ext cx="2583519" cy="13922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-TR" dirty="0"/>
              <a:t>Image oluşturma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-TR" dirty="0" err="1"/>
              <a:t>Container</a:t>
            </a:r>
            <a:r>
              <a:rPr lang="tr-TR" dirty="0"/>
              <a:t> çalıştırma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-TR" dirty="0"/>
              <a:t>Network ve verinin yönetimi</a:t>
            </a:r>
            <a:endParaRPr dirty="0"/>
          </a:p>
        </p:txBody>
      </p:sp>
      <p:pic>
        <p:nvPicPr>
          <p:cNvPr id="11266" name="Picture 2">
            <a:extLst>
              <a:ext uri="{FF2B5EF4-FFF2-40B4-BE49-F238E27FC236}">
                <a16:creationId xmlns:a16="http://schemas.microsoft.com/office/drawing/2014/main" id="{6980F115-7E43-1841-AC68-F20A819B09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3661" y="700379"/>
            <a:ext cx="4273697" cy="33442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40121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0"/>
          <p:cNvSpPr txBox="1">
            <a:spLocks noGrp="1"/>
          </p:cNvSpPr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b="1" dirty="0"/>
              <a:t>DockerHub</a:t>
            </a:r>
            <a:endParaRPr b="1" dirty="0"/>
          </a:p>
        </p:txBody>
      </p:sp>
      <p:sp>
        <p:nvSpPr>
          <p:cNvPr id="262" name="Google Shape;262;p4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B7B7B7"/>
                </a:solidFill>
              </a:rPr>
              <a:t>14</a:t>
            </a:fld>
            <a:endParaRPr>
              <a:solidFill>
                <a:srgbClr val="B7B7B7"/>
              </a:solidFill>
            </a:endParaRPr>
          </a:p>
        </p:txBody>
      </p:sp>
      <p:pic>
        <p:nvPicPr>
          <p:cNvPr id="1026" name="Picture 2" descr="Docker Hub">
            <a:extLst>
              <a:ext uri="{FF2B5EF4-FFF2-40B4-BE49-F238E27FC236}">
                <a16:creationId xmlns:a16="http://schemas.microsoft.com/office/drawing/2014/main" id="{D6C4AA6B-04C0-6D40-AFD3-3CACD523CB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8355" y="1779641"/>
            <a:ext cx="6647290" cy="2789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958951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59"/>
          <p:cNvSpPr txBox="1">
            <a:spLocks noGrp="1"/>
          </p:cNvSpPr>
          <p:nvPr>
            <p:ph type="title"/>
          </p:nvPr>
        </p:nvSpPr>
        <p:spPr>
          <a:xfrm>
            <a:off x="4696275" y="172545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Teşekkürler</a:t>
            </a:r>
            <a:endParaRPr sz="22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5CD728C-CF52-014B-975A-0A6590AAE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51" y="1092089"/>
            <a:ext cx="2070100" cy="28321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 txBox="1">
            <a:spLocks noGrp="1"/>
          </p:cNvSpPr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İçerik</a:t>
            </a:r>
            <a:endParaRPr dirty="0"/>
          </a:p>
        </p:txBody>
      </p:sp>
      <p:sp>
        <p:nvSpPr>
          <p:cNvPr id="200" name="Google Shape;200;p33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  <p:sp>
        <p:nvSpPr>
          <p:cNvPr id="201" name="Google Shape;201;p33"/>
          <p:cNvSpPr txBox="1">
            <a:spLocks noGrp="1"/>
          </p:cNvSpPr>
          <p:nvPr>
            <p:ph type="title" idx="2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Container Nedir?</a:t>
            </a:r>
            <a:endParaRPr dirty="0"/>
          </a:p>
        </p:txBody>
      </p:sp>
      <p:sp>
        <p:nvSpPr>
          <p:cNvPr id="202" name="Google Shape;202;p33"/>
          <p:cNvSpPr txBox="1">
            <a:spLocks noGrp="1"/>
          </p:cNvSpPr>
          <p:nvPr>
            <p:ph type="subTitle" idx="3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Çalışma prensipleri, benzerlikleri ve farklı yönleri</a:t>
            </a:r>
            <a:endParaRPr dirty="0"/>
          </a:p>
        </p:txBody>
      </p:sp>
      <p:sp>
        <p:nvSpPr>
          <p:cNvPr id="203" name="Google Shape;203;p33"/>
          <p:cNvSpPr txBox="1">
            <a:spLocks noGrp="1"/>
          </p:cNvSpPr>
          <p:nvPr>
            <p:ph type="title" idx="4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Container vs Virtual Machine</a:t>
            </a:r>
            <a:endParaRPr dirty="0"/>
          </a:p>
        </p:txBody>
      </p:sp>
      <p:sp>
        <p:nvSpPr>
          <p:cNvPr id="204" name="Google Shape;204;p33"/>
          <p:cNvSpPr txBox="1">
            <a:spLocks noGrp="1"/>
          </p:cNvSpPr>
          <p:nvPr>
            <p:ph type="subTitle" idx="1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 err="1"/>
              <a:t>Container’lar</a:t>
            </a:r>
            <a:r>
              <a:rPr lang="tr-TR" dirty="0"/>
              <a:t> hakkında bilgiler</a:t>
            </a:r>
            <a:endParaRPr dirty="0"/>
          </a:p>
        </p:txBody>
      </p:sp>
      <p:sp>
        <p:nvSpPr>
          <p:cNvPr id="205" name="Google Shape;205;p33"/>
          <p:cNvSpPr txBox="1">
            <a:spLocks noGrp="1"/>
          </p:cNvSpPr>
          <p:nvPr>
            <p:ph type="subTitle" idx="5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Docker’a giriş ve canlı örnek!</a:t>
            </a:r>
            <a:endParaRPr dirty="0"/>
          </a:p>
        </p:txBody>
      </p:sp>
      <p:sp>
        <p:nvSpPr>
          <p:cNvPr id="206" name="Google Shape;206;p33"/>
          <p:cNvSpPr txBox="1">
            <a:spLocks noGrp="1"/>
          </p:cNvSpPr>
          <p:nvPr>
            <p:ph type="title" idx="6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Docker</a:t>
            </a:r>
            <a:endParaRPr dirty="0"/>
          </a:p>
        </p:txBody>
      </p:sp>
      <p:sp>
        <p:nvSpPr>
          <p:cNvPr id="207" name="Google Shape;207;p33"/>
          <p:cNvSpPr txBox="1">
            <a:spLocks noGrp="1"/>
          </p:cNvSpPr>
          <p:nvPr>
            <p:ph type="title" idx="7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208" name="Google Shape;208;p33"/>
          <p:cNvSpPr txBox="1">
            <a:spLocks noGrp="1"/>
          </p:cNvSpPr>
          <p:nvPr>
            <p:ph type="title" idx="8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</a:t>
            </a:r>
            <a:endParaRPr/>
          </a:p>
        </p:txBody>
      </p:sp>
      <p:sp>
        <p:nvSpPr>
          <p:cNvPr id="209" name="Google Shape;209;p33"/>
          <p:cNvSpPr txBox="1">
            <a:spLocks noGrp="1"/>
          </p:cNvSpPr>
          <p:nvPr>
            <p:ph type="title" idx="9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8DF1354-C63F-E944-9B92-AEAD3D073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NL" dirty="0"/>
              <a:t> </a:t>
            </a:r>
          </a:p>
        </p:txBody>
      </p:sp>
      <p:pic>
        <p:nvPicPr>
          <p:cNvPr id="2052" name="Picture 4" descr="before and after comparison of junk drawer">
            <a:extLst>
              <a:ext uri="{FF2B5EF4-FFF2-40B4-BE49-F238E27FC236}">
                <a16:creationId xmlns:a16="http://schemas.microsoft.com/office/drawing/2014/main" id="{A48E13F2-092C-DF4F-9AF9-290599FF15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854" y="992415"/>
            <a:ext cx="8188091" cy="31586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 txBox="1">
            <a:spLocks noGrp="1"/>
          </p:cNvSpPr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400" b="1" dirty="0"/>
              <a:t>Container Nedir?</a:t>
            </a:r>
            <a:endParaRPr sz="4400" b="1" dirty="0"/>
          </a:p>
        </p:txBody>
      </p:sp>
      <p:sp>
        <p:nvSpPr>
          <p:cNvPr id="215" name="Google Shape;215;p34"/>
          <p:cNvSpPr txBox="1">
            <a:spLocks noGrp="1"/>
          </p:cNvSpPr>
          <p:nvPr>
            <p:ph type="subTitle" idx="1"/>
          </p:nvPr>
        </p:nvSpPr>
        <p:spPr>
          <a:xfrm>
            <a:off x="614775" y="2564775"/>
            <a:ext cx="2920800" cy="15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800" dirty="0"/>
          </a:p>
        </p:txBody>
      </p:sp>
      <p:sp>
        <p:nvSpPr>
          <p:cNvPr id="216" name="Google Shape;216;p3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  <p:cxnSp>
        <p:nvCxnSpPr>
          <p:cNvPr id="217" name="Google Shape;217;p34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030" name="Picture 6" descr="Digital Container Shipping Association: A New Standard for Ocean Shipping in the Digital Age">
            <a:extLst>
              <a:ext uri="{FF2B5EF4-FFF2-40B4-BE49-F238E27FC236}">
                <a16:creationId xmlns:a16="http://schemas.microsoft.com/office/drawing/2014/main" id="{644AD014-54A8-8A4B-BE17-DBE3B8AC8F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0653" y="791317"/>
            <a:ext cx="5266705" cy="33703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34"/>
          <p:cNvSpPr txBox="1">
            <a:spLocks noGrp="1"/>
          </p:cNvSpPr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4400" b="1" dirty="0"/>
              <a:t>Container Nedir?</a:t>
            </a:r>
            <a:endParaRPr sz="4400" b="1" dirty="0"/>
          </a:p>
        </p:txBody>
      </p:sp>
      <p:sp>
        <p:nvSpPr>
          <p:cNvPr id="215" name="Google Shape;215;p34"/>
          <p:cNvSpPr txBox="1">
            <a:spLocks noGrp="1"/>
          </p:cNvSpPr>
          <p:nvPr>
            <p:ph type="subTitle" idx="1"/>
          </p:nvPr>
        </p:nvSpPr>
        <p:spPr>
          <a:xfrm>
            <a:off x="614775" y="2564775"/>
            <a:ext cx="2920800" cy="15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800" dirty="0"/>
          </a:p>
        </p:txBody>
      </p:sp>
      <p:sp>
        <p:nvSpPr>
          <p:cNvPr id="216" name="Google Shape;216;p34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5</a:t>
            </a:fld>
            <a:endParaRPr/>
          </a:p>
        </p:txBody>
      </p:sp>
      <p:cxnSp>
        <p:nvCxnSpPr>
          <p:cNvPr id="217" name="Google Shape;217;p34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w="762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098" name="Picture 2">
            <a:extLst>
              <a:ext uri="{FF2B5EF4-FFF2-40B4-BE49-F238E27FC236}">
                <a16:creationId xmlns:a16="http://schemas.microsoft.com/office/drawing/2014/main" id="{FA9EF0D4-530C-1047-B79A-F4092F7195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5547" y="601300"/>
            <a:ext cx="5468640" cy="39269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3078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40"/>
          <p:cNvSpPr txBox="1">
            <a:spLocks noGrp="1"/>
          </p:cNvSpPr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b="1" dirty="0"/>
              <a:t>Virtual Machine</a:t>
            </a:r>
            <a:endParaRPr b="1" dirty="0"/>
          </a:p>
        </p:txBody>
      </p:sp>
      <p:sp>
        <p:nvSpPr>
          <p:cNvPr id="262" name="Google Shape;262;p40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B7B7B7"/>
                </a:solidFill>
              </a:rPr>
              <a:t>6</a:t>
            </a:fld>
            <a:endParaRPr>
              <a:solidFill>
                <a:srgbClr val="B7B7B7"/>
              </a:solidFill>
            </a:endParaRPr>
          </a:p>
        </p:txBody>
      </p:sp>
      <p:sp>
        <p:nvSpPr>
          <p:cNvPr id="263" name="Google Shape;263;p40"/>
          <p:cNvSpPr txBox="1">
            <a:spLocks noGrp="1"/>
          </p:cNvSpPr>
          <p:nvPr>
            <p:ph type="subTitle" idx="1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-TR" dirty="0"/>
              <a:t>Donanımın sanallaştırılması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-TR" dirty="0"/>
              <a:t>Misafir işletim sisteminin sanallaştırılan donanım üzerinde çalışır</a:t>
            </a:r>
          </a:p>
          <a:p>
            <a:pPr marL="285750" lvl="0" indent="-285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-TR" dirty="0"/>
              <a:t>Donanım bütün </a:t>
            </a:r>
            <a:r>
              <a:rPr lang="tr-TR" dirty="0" err="1"/>
              <a:t>Vmler</a:t>
            </a:r>
            <a:r>
              <a:rPr lang="tr-TR" dirty="0"/>
              <a:t> arasında paylaşılır</a:t>
            </a:r>
            <a:endParaRPr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E3973A5F-54AA-6E47-9CBA-ACC4300B17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6423" y="818984"/>
            <a:ext cx="3900444" cy="35055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1327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7"/>
          <p:cNvSpPr txBox="1">
            <a:spLocks noGrp="1"/>
          </p:cNvSpPr>
          <p:nvPr>
            <p:ph type="title"/>
          </p:nvPr>
        </p:nvSpPr>
        <p:spPr>
          <a:xfrm>
            <a:off x="4598900" y="1491800"/>
            <a:ext cx="3593700" cy="12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dirty="0"/>
              <a:t>Container</a:t>
            </a:r>
            <a:endParaRPr dirty="0"/>
          </a:p>
        </p:txBody>
      </p:sp>
      <p:sp>
        <p:nvSpPr>
          <p:cNvPr id="238" name="Google Shape;238;p37"/>
          <p:cNvSpPr txBox="1">
            <a:spLocks noGrp="1"/>
          </p:cNvSpPr>
          <p:nvPr>
            <p:ph type="subTitle" idx="1"/>
          </p:nvPr>
        </p:nvSpPr>
        <p:spPr>
          <a:xfrm>
            <a:off x="4598900" y="2968192"/>
            <a:ext cx="29208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-TR" dirty="0"/>
              <a:t>İŞ sanallaştırması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-TR" dirty="0"/>
              <a:t>Host İŞ </a:t>
            </a:r>
            <a:r>
              <a:rPr lang="tr-TR" dirty="0" err="1"/>
              <a:t>kerneli</a:t>
            </a:r>
            <a:r>
              <a:rPr lang="tr-TR" dirty="0"/>
              <a:t> paylaşılır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C4E7E6D-CF0F-E14D-B5C7-CDCC123453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935" y="965524"/>
            <a:ext cx="3583271" cy="3212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73556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9"/>
          <p:cNvSpPr txBox="1">
            <a:spLocks noGrp="1"/>
          </p:cNvSpPr>
          <p:nvPr>
            <p:ph type="title" idx="4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Container vs Virtual Machine</a:t>
            </a:r>
            <a:endParaRPr sz="2400" dirty="0"/>
          </a:p>
        </p:txBody>
      </p:sp>
      <p:sp>
        <p:nvSpPr>
          <p:cNvPr id="251" name="Google Shape;251;p39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8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cxnSp>
        <p:nvCxnSpPr>
          <p:cNvPr id="252" name="Google Shape;252;p39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3" name="Google Shape;253;p39"/>
          <p:cNvSpPr txBox="1">
            <a:spLocks noGrp="1"/>
          </p:cNvSpPr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0" dirty="0">
                <a:latin typeface="Ubuntu Medium"/>
                <a:ea typeface="Ubuntu Medium"/>
                <a:cs typeface="Ubuntu Medium"/>
                <a:sym typeface="Ubuntu Medium"/>
              </a:rPr>
              <a:t>Container</a:t>
            </a:r>
            <a:endParaRPr dirty="0"/>
          </a:p>
        </p:txBody>
      </p:sp>
      <p:sp>
        <p:nvSpPr>
          <p:cNvPr id="254" name="Google Shape;254;p39"/>
          <p:cNvSpPr txBox="1">
            <a:spLocks noGrp="1"/>
          </p:cNvSpPr>
          <p:nvPr>
            <p:ph type="subTitle" idx="1"/>
          </p:nvPr>
        </p:nvSpPr>
        <p:spPr>
          <a:xfrm>
            <a:off x="1113225" y="2177000"/>
            <a:ext cx="3101400" cy="21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" dirty="0"/>
              <a:t>Hafif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" dirty="0"/>
              <a:t>OS Sanallarştırma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es" dirty="0"/>
              <a:t>Bütün containerlar host İŞ paylaşır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" dirty="0"/>
              <a:t>Optimal Performans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" dirty="0"/>
              <a:t>Process seviyesinde izolasyon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s" dirty="0"/>
              <a:t>Daha az güvenli</a:t>
            </a:r>
            <a:endParaRPr dirty="0"/>
          </a:p>
        </p:txBody>
      </p:sp>
      <p:sp>
        <p:nvSpPr>
          <p:cNvPr id="255" name="Google Shape;255;p39"/>
          <p:cNvSpPr txBox="1">
            <a:spLocks noGrp="1"/>
          </p:cNvSpPr>
          <p:nvPr>
            <p:ph type="ctrTitle" idx="2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Virtual Machine</a:t>
            </a:r>
            <a:endParaRPr dirty="0"/>
          </a:p>
        </p:txBody>
      </p:sp>
      <p:sp>
        <p:nvSpPr>
          <p:cNvPr id="256" name="Google Shape;256;p39"/>
          <p:cNvSpPr txBox="1">
            <a:spLocks noGrp="1"/>
          </p:cNvSpPr>
          <p:nvPr>
            <p:ph type="subTitle" idx="3"/>
          </p:nvPr>
        </p:nvSpPr>
        <p:spPr>
          <a:xfrm>
            <a:off x="4818375" y="2177000"/>
            <a:ext cx="3101400" cy="212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-TR" dirty="0"/>
              <a:t>Ağır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-TR" dirty="0"/>
              <a:t>Donanım Sanallaştırma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-TR" dirty="0"/>
              <a:t>Her VM kendi İŞ çalıştırır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-TR" dirty="0"/>
              <a:t>Kısıtlı Performans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-TR" dirty="0"/>
              <a:t>Tamamen izole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tr-TR" dirty="0"/>
              <a:t>Daha güvenli</a:t>
            </a:r>
            <a:endParaRPr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1"/>
          <p:cNvSpPr txBox="1">
            <a:spLocks noGrp="1"/>
          </p:cNvSpPr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 dirty="0"/>
              <a:t>Neden Containerlar</a:t>
            </a:r>
            <a:endParaRPr sz="2400" dirty="0"/>
          </a:p>
        </p:txBody>
      </p:sp>
      <p:cxnSp>
        <p:nvCxnSpPr>
          <p:cNvPr id="270" name="Google Shape;270;p41"/>
          <p:cNvCxnSpPr/>
          <p:nvPr/>
        </p:nvCxnSpPr>
        <p:spPr>
          <a:xfrm>
            <a:off x="3406450" y="1926825"/>
            <a:ext cx="0" cy="19413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71" name="Google Shape;271;p41"/>
          <p:cNvCxnSpPr/>
          <p:nvPr/>
        </p:nvCxnSpPr>
        <p:spPr>
          <a:xfrm>
            <a:off x="5737375" y="1926825"/>
            <a:ext cx="0" cy="1941300"/>
          </a:xfrm>
          <a:prstGeom prst="straightConnector1">
            <a:avLst/>
          </a:prstGeom>
          <a:noFill/>
          <a:ln w="38100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2" name="Google Shape;272;p41"/>
          <p:cNvSpPr txBox="1">
            <a:spLocks noGrp="1"/>
          </p:cNvSpPr>
          <p:nvPr>
            <p:ph type="sldNum" idx="12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9</a:t>
            </a:fld>
            <a:endParaRPr/>
          </a:p>
        </p:txBody>
      </p:sp>
      <p:sp>
        <p:nvSpPr>
          <p:cNvPr id="273" name="Google Shape;273;p41"/>
          <p:cNvSpPr txBox="1">
            <a:spLocks noGrp="1"/>
          </p:cNvSpPr>
          <p:nvPr>
            <p:ph type="ctrTitle" idx="2"/>
          </p:nvPr>
        </p:nvSpPr>
        <p:spPr>
          <a:xfrm>
            <a:off x="1066001" y="2249400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PORT EDİLEBİLME</a:t>
            </a:r>
            <a:endParaRPr dirty="0"/>
          </a:p>
        </p:txBody>
      </p:sp>
      <p:sp>
        <p:nvSpPr>
          <p:cNvPr id="274" name="Google Shape;274;p41"/>
          <p:cNvSpPr txBox="1">
            <a:spLocks noGrp="1"/>
          </p:cNvSpPr>
          <p:nvPr>
            <p:ph type="subTitle" idx="1"/>
          </p:nvPr>
        </p:nvSpPr>
        <p:spPr>
          <a:xfrm>
            <a:off x="987250" y="2854850"/>
            <a:ext cx="2271000" cy="15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Bir kere oluştur, istediğin yerde çalıştır. </a:t>
            </a:r>
            <a:endParaRPr dirty="0"/>
          </a:p>
        </p:txBody>
      </p:sp>
      <p:sp>
        <p:nvSpPr>
          <p:cNvPr id="275" name="Google Shape;275;p41"/>
          <p:cNvSpPr txBox="1">
            <a:spLocks noGrp="1"/>
          </p:cNvSpPr>
          <p:nvPr>
            <p:ph type="ctrTitle" idx="3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dirty="0"/>
              <a:t>VERİMLİLİK</a:t>
            </a:r>
            <a:endParaRPr sz="1600" dirty="0"/>
          </a:p>
        </p:txBody>
      </p:sp>
      <p:sp>
        <p:nvSpPr>
          <p:cNvPr id="276" name="Google Shape;276;p41"/>
          <p:cNvSpPr txBox="1">
            <a:spLocks noGrp="1"/>
          </p:cNvSpPr>
          <p:nvPr>
            <p:ph type="subTitle" idx="4"/>
          </p:nvPr>
        </p:nvSpPr>
        <p:spPr>
          <a:xfrm>
            <a:off x="3515252" y="2667875"/>
            <a:ext cx="2113500" cy="15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Çalışmak için daha az kaynağa ihtiyaç duyar ve çalıştığında optimal performans verir. Yönetilebilir</a:t>
            </a:r>
            <a:endParaRPr dirty="0"/>
          </a:p>
        </p:txBody>
      </p:sp>
      <p:sp>
        <p:nvSpPr>
          <p:cNvPr id="277" name="Google Shape;277;p41"/>
          <p:cNvSpPr txBox="1">
            <a:spLocks noGrp="1"/>
          </p:cNvSpPr>
          <p:nvPr>
            <p:ph type="ctrTitle" idx="5"/>
          </p:nvPr>
        </p:nvSpPr>
        <p:spPr>
          <a:xfrm>
            <a:off x="5925151" y="2062425"/>
            <a:ext cx="21135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/>
              <a:t>ÇEVİKLİK</a:t>
            </a:r>
            <a:endParaRPr dirty="0"/>
          </a:p>
        </p:txBody>
      </p:sp>
      <p:sp>
        <p:nvSpPr>
          <p:cNvPr id="278" name="Google Shape;278;p41"/>
          <p:cNvSpPr txBox="1">
            <a:spLocks noGrp="1"/>
          </p:cNvSpPr>
          <p:nvPr>
            <p:ph type="subTitle" idx="6"/>
          </p:nvPr>
        </p:nvSpPr>
        <p:spPr>
          <a:xfrm>
            <a:off x="5925151" y="2667875"/>
            <a:ext cx="2113500" cy="155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dirty="0"/>
              <a:t>Yeni teknolojiler kolayca test edilebilir. Hızlı prototipleme ve kolay dağıtım sağlar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FFD969"/>
      </a:accent1>
      <a:accent2>
        <a:srgbClr val="FCE5A3"/>
      </a:accent2>
      <a:accent3>
        <a:srgbClr val="B88E13"/>
      </a:accent3>
      <a:accent4>
        <a:srgbClr val="8D711F"/>
      </a:accent4>
      <a:accent5>
        <a:srgbClr val="D3AA31"/>
      </a:accent5>
      <a:accent6>
        <a:srgbClr val="E9DBB1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435</TotalTime>
  <Words>164</Words>
  <Application>Microsoft Macintosh PowerPoint</Application>
  <PresentationFormat>On-screen Show (16:9)</PresentationFormat>
  <Paragraphs>67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Arvo</vt:lpstr>
      <vt:lpstr>Ubuntu Light</vt:lpstr>
      <vt:lpstr>Arial</vt:lpstr>
      <vt:lpstr>Ubuntu Medium</vt:lpstr>
      <vt:lpstr>Ubuntu</vt:lpstr>
      <vt:lpstr>Minimal Charm</vt:lpstr>
      <vt:lpstr>CONTAINERS &amp; DOCKER</vt:lpstr>
      <vt:lpstr>İçerik</vt:lpstr>
      <vt:lpstr> </vt:lpstr>
      <vt:lpstr>Container Nedir?</vt:lpstr>
      <vt:lpstr>Container Nedir?</vt:lpstr>
      <vt:lpstr>Virtual Machine</vt:lpstr>
      <vt:lpstr>Container</vt:lpstr>
      <vt:lpstr>Container vs Virtual Machine</vt:lpstr>
      <vt:lpstr>Neden Containerlar</vt:lpstr>
      <vt:lpstr>Docker</vt:lpstr>
      <vt:lpstr>DockerFile</vt:lpstr>
      <vt:lpstr>Docker Image</vt:lpstr>
      <vt:lpstr>Docker Engine</vt:lpstr>
      <vt:lpstr>DockerHub</vt:lpstr>
      <vt:lpstr>Teşekkürler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begins</dc:title>
  <dc:creator>Çağrı</dc:creator>
  <cp:lastModifiedBy>Celayir, Muratcan</cp:lastModifiedBy>
  <cp:revision>14</cp:revision>
  <dcterms:modified xsi:type="dcterms:W3CDTF">2020-12-04T19:51:29Z</dcterms:modified>
</cp:coreProperties>
</file>